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B2C"/>
    <a:srgbClr val="1E7C46"/>
    <a:srgbClr val="02563C"/>
    <a:srgbClr val="006C5F"/>
    <a:srgbClr val="026A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776" y="13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2375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3525684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7455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74104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262351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389334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382210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4204098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276408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3457869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2879BA-B693-432C-B7AB-BE3E7DE84378}"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B6A5E-51D3-449D-9A1F-BA2B6CB2A173}" type="slidenum">
              <a:rPr lang="en-US" smtClean="0"/>
              <a:pPr/>
              <a:t>‹#›</a:t>
            </a:fld>
            <a:endParaRPr lang="en-US"/>
          </a:p>
        </p:txBody>
      </p:sp>
    </p:spTree>
    <p:extLst>
      <p:ext uri="{BB962C8B-B14F-4D97-AF65-F5344CB8AC3E}">
        <p14:creationId xmlns:p14="http://schemas.microsoft.com/office/powerpoint/2010/main" val="180799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F2879BA-B693-432C-B7AB-BE3E7DE84378}" type="datetimeFigureOut">
              <a:rPr lang="en-US" smtClean="0"/>
              <a:pPr/>
              <a:t>11/18/2021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FB6A5E-51D3-449D-9A1F-BA2B6CB2A173}" type="slidenum">
              <a:rPr lang="en-US" smtClean="0"/>
              <a:pPr/>
              <a:t>‹#›</a:t>
            </a:fld>
            <a:endParaRPr lang="en-US"/>
          </a:p>
        </p:txBody>
      </p:sp>
    </p:spTree>
    <p:extLst>
      <p:ext uri="{BB962C8B-B14F-4D97-AF65-F5344CB8AC3E}">
        <p14:creationId xmlns:p14="http://schemas.microsoft.com/office/powerpoint/2010/main" val="1805103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C69202-8E6A-447C-BD17-F93629FAE57E}"/>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r="29592"/>
          <a:stretch/>
        </p:blipFill>
        <p:spPr>
          <a:xfrm>
            <a:off x="6382" y="2528310"/>
            <a:ext cx="6858000" cy="6494180"/>
          </a:xfrm>
          <a:prstGeom prst="rect">
            <a:avLst/>
          </a:prstGeom>
        </p:spPr>
      </p:pic>
      <p:sp>
        <p:nvSpPr>
          <p:cNvPr id="9" name="Rectangle 8">
            <a:extLst>
              <a:ext uri="{FF2B5EF4-FFF2-40B4-BE49-F238E27FC236}">
                <a16:creationId xmlns:a16="http://schemas.microsoft.com/office/drawing/2014/main" id="{BCF11FFB-8045-4207-9AF9-0B10AAE39517}"/>
              </a:ext>
            </a:extLst>
          </p:cNvPr>
          <p:cNvSpPr/>
          <p:nvPr/>
        </p:nvSpPr>
        <p:spPr>
          <a:xfrm>
            <a:off x="0" y="2616657"/>
            <a:ext cx="6858000" cy="316706"/>
          </a:xfrm>
          <a:prstGeom prst="rect">
            <a:avLst/>
          </a:prstGeom>
          <a:gradFill flip="none" rotWithShape="1">
            <a:gsLst>
              <a:gs pos="0">
                <a:srgbClr val="083B2C"/>
              </a:gs>
              <a:gs pos="53000">
                <a:srgbClr val="026A4B"/>
              </a:gs>
              <a:gs pos="100000">
                <a:srgbClr val="083B2C"/>
              </a:gs>
            </a:gsLst>
            <a:lin ang="0" scaled="1"/>
            <a:tileRect/>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38" name="Picture 14" descr="Black and Gray Abstract Wallpapers - Top Free Black and Gray Abstract  Backgrounds - WallpaperAccess">
            <a:extLst>
              <a:ext uri="{FF2B5EF4-FFF2-40B4-BE49-F238E27FC236}">
                <a16:creationId xmlns:a16="http://schemas.microsoft.com/office/drawing/2014/main" id="{2E16C2C7-7131-4510-AA80-176DD7F539B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821" r="10845" b="49800"/>
          <a:stretch/>
        </p:blipFill>
        <p:spPr bwMode="auto">
          <a:xfrm flipH="1" flipV="1">
            <a:off x="0" y="-2"/>
            <a:ext cx="6858000" cy="2645494"/>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E9768D32-6F41-402B-80D0-77FE85123F46}"/>
              </a:ext>
            </a:extLst>
          </p:cNvPr>
          <p:cNvSpPr/>
          <p:nvPr/>
        </p:nvSpPr>
        <p:spPr>
          <a:xfrm>
            <a:off x="0" y="8548436"/>
            <a:ext cx="6858000" cy="600164"/>
          </a:xfrm>
          <a:prstGeom prst="rect">
            <a:avLst/>
          </a:prstGeom>
          <a:gradFill flip="none" rotWithShape="1">
            <a:gsLst>
              <a:gs pos="0">
                <a:srgbClr val="083B2C"/>
              </a:gs>
              <a:gs pos="53000">
                <a:srgbClr val="026A4B"/>
              </a:gs>
              <a:gs pos="100000">
                <a:srgbClr val="083B2C"/>
              </a:gs>
            </a:gsLst>
            <a:lin ang="0" scaled="1"/>
            <a:tileRect/>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a:extLst>
              <a:ext uri="{FF2B5EF4-FFF2-40B4-BE49-F238E27FC236}">
                <a16:creationId xmlns:a16="http://schemas.microsoft.com/office/drawing/2014/main" id="{1CBB3673-E938-42DE-ACFC-ECBFE4622260}"/>
              </a:ext>
            </a:extLst>
          </p:cNvPr>
          <p:cNvSpPr/>
          <p:nvPr/>
        </p:nvSpPr>
        <p:spPr>
          <a:xfrm>
            <a:off x="116632" y="5550022"/>
            <a:ext cx="6741368" cy="2646878"/>
          </a:xfrm>
          <a:prstGeom prst="rect">
            <a:avLst/>
          </a:prstGeom>
        </p:spPr>
        <p:txBody>
          <a:bodyPr wrap="square">
            <a:spAutoFit/>
          </a:bodyPr>
          <a:lstStyle/>
          <a:p>
            <a:pPr lvl="0" indent="-342900">
              <a:spcBef>
                <a:spcPct val="20000"/>
              </a:spcBef>
              <a:defRPr/>
            </a:pPr>
            <a:r>
              <a:rPr lang="en-US" sz="1400" i="1" dirty="0">
                <a:latin typeface="Arial Nova Light" panose="020B0304020202020204" pitchFamily="34" charset="0"/>
              </a:rPr>
              <a:t>About John Gormley…</a:t>
            </a:r>
          </a:p>
          <a:p>
            <a:pPr lvl="0" indent="-342900">
              <a:spcBef>
                <a:spcPts val="600"/>
              </a:spcBef>
              <a:defRPr/>
            </a:pPr>
            <a:r>
              <a:rPr lang="en-US" sz="1200" dirty="0"/>
              <a:t>Lawyer and author, John Gormley is a former Member of Parliament whose radio show has become an important part of life in Saskatchewan. John has been a show host on 650 CKOM and 980 CJME for over 20 years, covering the big topics and conversations, both local and international.</a:t>
            </a:r>
          </a:p>
          <a:p>
            <a:pPr lvl="0" indent="-342900">
              <a:spcBef>
                <a:spcPts val="600"/>
              </a:spcBef>
              <a:defRPr/>
            </a:pPr>
            <a:r>
              <a:rPr lang="en-US" sz="1200" dirty="0"/>
              <a:t>John is a regular convention speaker, entertaining audiences on topics ranging from politics to pop culture. At the University of Saskatchewan, he has taught political science students and has been an adjunct faculty member in the College of Law.</a:t>
            </a:r>
          </a:p>
          <a:p>
            <a:pPr lvl="0" indent="-342900">
              <a:spcBef>
                <a:spcPts val="600"/>
              </a:spcBef>
              <a:defRPr/>
            </a:pPr>
            <a:r>
              <a:rPr lang="en-US" sz="1200" dirty="0"/>
              <a:t>John has written two books. His first, “Left Out: Saskatchewan’s NDP and the Relentless Pursuit of Mediocrity” is a Canadian bestseller. His second book “The Gormley Papers: I’m Right and You Know It” is a compilation of newspaper columns touching on everything from current issues to living a better life.</a:t>
            </a:r>
          </a:p>
          <a:p>
            <a:pPr lvl="0" indent="-342900">
              <a:spcBef>
                <a:spcPts val="600"/>
              </a:spcBef>
              <a:defRPr/>
            </a:pPr>
            <a:r>
              <a:rPr lang="en-US" sz="1200" dirty="0"/>
              <a:t>Appointed Queens Counsel, John has also been on Saskatchewan Business Magazine’s list of the province’s 10 Most Influential People.</a:t>
            </a:r>
            <a:endParaRPr lang="en-CA" sz="1200" dirty="0"/>
          </a:p>
        </p:txBody>
      </p:sp>
      <p:sp>
        <p:nvSpPr>
          <p:cNvPr id="8" name="Rectangle 7">
            <a:extLst>
              <a:ext uri="{FF2B5EF4-FFF2-40B4-BE49-F238E27FC236}">
                <a16:creationId xmlns:a16="http://schemas.microsoft.com/office/drawing/2014/main" id="{D9083F9F-E2D3-4E9A-A85A-1D2F3034F253}"/>
              </a:ext>
            </a:extLst>
          </p:cNvPr>
          <p:cNvSpPr/>
          <p:nvPr/>
        </p:nvSpPr>
        <p:spPr>
          <a:xfrm>
            <a:off x="0" y="-5472"/>
            <a:ext cx="6858000" cy="2650964"/>
          </a:xfrm>
          <a:prstGeom prst="rect">
            <a:avLst/>
          </a:prstGeom>
          <a:solidFill>
            <a:srgbClr val="1E7C46">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E8FB2EE2-E410-42D0-815C-4314E1BC029F}"/>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4671003" y="1615841"/>
            <a:ext cx="1615956" cy="958031"/>
          </a:xfrm>
          <a:prstGeom prst="rect">
            <a:avLst/>
          </a:prstGeom>
        </p:spPr>
      </p:pic>
      <p:pic>
        <p:nvPicPr>
          <p:cNvPr id="1036" name="Picture 12" descr="SUPPLY CHAIN WEEK - SASKATCHEWAN AGM LUNCHEON - Supply Chain Canada">
            <a:extLst>
              <a:ext uri="{FF2B5EF4-FFF2-40B4-BE49-F238E27FC236}">
                <a16:creationId xmlns:a16="http://schemas.microsoft.com/office/drawing/2014/main" id="{9C173A36-CB55-4BB8-9803-4F3C0477474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941" y="-184886"/>
            <a:ext cx="3267727" cy="326772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40" name="Picture 16" descr="Standlist Regular">
            <a:extLst>
              <a:ext uri="{FF2B5EF4-FFF2-40B4-BE49-F238E27FC236}">
                <a16:creationId xmlns:a16="http://schemas.microsoft.com/office/drawing/2014/main" id="{440D39D3-D3C2-42DD-A677-6B45C9F4947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20389" y="73866"/>
            <a:ext cx="2766570" cy="91080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42" name="Picture 18" descr="TeX Gyre Adventor Bold">
            <a:extLst>
              <a:ext uri="{FF2B5EF4-FFF2-40B4-BE49-F238E27FC236}">
                <a16:creationId xmlns:a16="http://schemas.microsoft.com/office/drawing/2014/main" id="{690E6AE7-55EB-43C8-A0E6-BDC73D0F50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0547" y="964584"/>
            <a:ext cx="3545945" cy="58449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D6C19989-23DA-4EA7-8CD3-471A0B41C84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435382" y="1797884"/>
            <a:ext cx="1219746" cy="716601"/>
          </a:xfrm>
          <a:prstGeom prst="rect">
            <a:avLst/>
          </a:prstGeom>
        </p:spPr>
      </p:pic>
      <p:sp>
        <p:nvSpPr>
          <p:cNvPr id="29" name="TextBox 28">
            <a:extLst>
              <a:ext uri="{FF2B5EF4-FFF2-40B4-BE49-F238E27FC236}">
                <a16:creationId xmlns:a16="http://schemas.microsoft.com/office/drawing/2014/main" id="{DBE4CA69-399C-4DBC-9C52-91CFA46BAAB2}"/>
              </a:ext>
            </a:extLst>
          </p:cNvPr>
          <p:cNvSpPr txBox="1"/>
          <p:nvPr/>
        </p:nvSpPr>
        <p:spPr>
          <a:xfrm>
            <a:off x="1227774" y="2640632"/>
            <a:ext cx="6886458" cy="276999"/>
          </a:xfrm>
          <a:prstGeom prst="rect">
            <a:avLst/>
          </a:prstGeom>
          <a:noFill/>
        </p:spPr>
        <p:txBody>
          <a:bodyPr wrap="square" rtlCol="0">
            <a:spAutoFit/>
          </a:bodyPr>
          <a:lstStyle/>
          <a:p>
            <a:pPr algn="ctr"/>
            <a:r>
              <a:rPr lang="en-CA" sz="1200" b="1" dirty="0">
                <a:solidFill>
                  <a:schemeClr val="bg1"/>
                </a:solidFill>
                <a:latin typeface="Calibri Light" panose="020F0302020204030204" pitchFamily="34" charset="0"/>
                <a:cs typeface="Calibri Light" panose="020F0302020204030204" pitchFamily="34" charset="0"/>
              </a:rPr>
              <a:t>John Hudson </a:t>
            </a:r>
            <a:r>
              <a:rPr lang="en-CA" sz="1200" dirty="0">
                <a:solidFill>
                  <a:schemeClr val="bg1"/>
                </a:solidFill>
                <a:latin typeface="Calibri Light" panose="020F0302020204030204" pitchFamily="34" charset="0"/>
                <a:cs typeface="Calibri Light" panose="020F0302020204030204" pitchFamily="34" charset="0"/>
              </a:rPr>
              <a:t>| Senior Advertising Consultant | </a:t>
            </a:r>
            <a:r>
              <a:rPr lang="en-CA" sz="1200" b="1" dirty="0">
                <a:solidFill>
                  <a:schemeClr val="bg1"/>
                </a:solidFill>
                <a:latin typeface="Calibri Light" panose="020F0302020204030204" pitchFamily="34" charset="0"/>
                <a:cs typeface="Calibri Light" panose="020F0302020204030204" pitchFamily="34" charset="0"/>
              </a:rPr>
              <a:t>306.596.3980</a:t>
            </a:r>
            <a:endParaRPr lang="en-US" sz="1200" b="1" dirty="0">
              <a:solidFill>
                <a:schemeClr val="bg1"/>
              </a:solidFill>
              <a:latin typeface="Calibri Light" panose="020F0302020204030204" pitchFamily="34" charset="0"/>
              <a:cs typeface="Calibri Light" panose="020F0302020204030204" pitchFamily="34" charset="0"/>
            </a:endParaRPr>
          </a:p>
        </p:txBody>
      </p:sp>
      <p:sp>
        <p:nvSpPr>
          <p:cNvPr id="31" name="TextBox 30">
            <a:extLst>
              <a:ext uri="{FF2B5EF4-FFF2-40B4-BE49-F238E27FC236}">
                <a16:creationId xmlns:a16="http://schemas.microsoft.com/office/drawing/2014/main" id="{3DD50AF4-03D8-4780-91F7-FA0E2E6A25A3}"/>
              </a:ext>
            </a:extLst>
          </p:cNvPr>
          <p:cNvSpPr txBox="1"/>
          <p:nvPr/>
        </p:nvSpPr>
        <p:spPr>
          <a:xfrm>
            <a:off x="162619" y="4119769"/>
            <a:ext cx="6523407" cy="1477328"/>
          </a:xfrm>
          <a:prstGeom prst="rect">
            <a:avLst/>
          </a:prstGeom>
          <a:noFill/>
        </p:spPr>
        <p:txBody>
          <a:bodyPr wrap="square">
            <a:spAutoFit/>
          </a:bodyPr>
          <a:lstStyle/>
          <a:p>
            <a:pPr marL="0" marR="0">
              <a:spcBef>
                <a:spcPts val="0"/>
              </a:spcBef>
              <a:spcAft>
                <a:spcPts val="0"/>
              </a:spcAft>
            </a:pPr>
            <a:r>
              <a:rPr lang="en-CA" sz="1800" dirty="0">
                <a:effectLst/>
                <a:latin typeface="Abadi Extra Light" panose="020B0204020104020204" pitchFamily="34" charset="0"/>
                <a:ea typeface="Calibri" panose="020F0502020204030204" pitchFamily="34" charset="0"/>
              </a:rPr>
              <a:t>Includes:</a:t>
            </a:r>
          </a:p>
          <a:p>
            <a:pPr marL="285750" marR="0" indent="-285750">
              <a:spcBef>
                <a:spcPts val="0"/>
              </a:spcBef>
              <a:spcAft>
                <a:spcPts val="0"/>
              </a:spcAft>
              <a:buFont typeface="Arial" panose="020B0604020202020204" pitchFamily="34" charset="0"/>
              <a:buChar char="•"/>
            </a:pPr>
            <a:r>
              <a:rPr lang="en-CA" sz="1800" dirty="0">
                <a:effectLst/>
                <a:latin typeface="Abadi Extra Light" panose="020B0204020104020204" pitchFamily="34" charset="0"/>
                <a:ea typeface="Calibri" panose="020F0502020204030204" pitchFamily="34" charset="0"/>
              </a:rPr>
              <a:t>Exclusive lunch with Gormley </a:t>
            </a:r>
            <a:r>
              <a:rPr lang="en-CA" dirty="0">
                <a:latin typeface="Abadi Extra Light" panose="020B0204020104020204" pitchFamily="34" charset="0"/>
                <a:ea typeface="Calibri" panose="020F0502020204030204" pitchFamily="34" charset="0"/>
              </a:rPr>
              <a:t>a</a:t>
            </a:r>
            <a:r>
              <a:rPr lang="en-CA" sz="1800" dirty="0">
                <a:effectLst/>
                <a:latin typeface="Abadi Extra Light" panose="020B0204020104020204" pitchFamily="34" charset="0"/>
                <a:ea typeface="Calibri" panose="020F0502020204030204" pitchFamily="34" charset="0"/>
              </a:rPr>
              <a:t>t Golf’s Steak House</a:t>
            </a:r>
            <a:endParaRPr lang="en-US" sz="1800" dirty="0">
              <a:effectLst/>
              <a:latin typeface="Abadi Extra Light" panose="020B020402010402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800" dirty="0">
                <a:effectLst/>
                <a:latin typeface="Abadi Extra Light" panose="020B0204020104020204" pitchFamily="34" charset="0"/>
                <a:ea typeface="Calibri" panose="020F0502020204030204" pitchFamily="34" charset="0"/>
              </a:rPr>
              <a:t>Signed copy of his best selling Book</a:t>
            </a:r>
          </a:p>
          <a:p>
            <a:pPr marL="285750" marR="0" indent="-285750">
              <a:spcBef>
                <a:spcPts val="0"/>
              </a:spcBef>
              <a:spcAft>
                <a:spcPts val="0"/>
              </a:spcAft>
              <a:buFont typeface="Arial" panose="020B0604020202020204" pitchFamily="34" charset="0"/>
              <a:buChar char="•"/>
            </a:pPr>
            <a:r>
              <a:rPr lang="en-CA" sz="1800" dirty="0">
                <a:effectLst/>
                <a:latin typeface="Abadi Extra Light" panose="020B0204020104020204" pitchFamily="34" charset="0"/>
                <a:ea typeface="Calibri" panose="020F0502020204030204" pitchFamily="34" charset="0"/>
              </a:rPr>
              <a:t>Studio Experience and tour of </a:t>
            </a:r>
            <a:r>
              <a:rPr lang="en-CA" sz="1800" dirty="0" err="1">
                <a:effectLst/>
                <a:latin typeface="Abadi Extra Light" panose="020B0204020104020204" pitchFamily="34" charset="0"/>
                <a:ea typeface="Calibri" panose="020F0502020204030204" pitchFamily="34" charset="0"/>
              </a:rPr>
              <a:t>Rawlco</a:t>
            </a:r>
            <a:r>
              <a:rPr lang="en-CA" sz="1800" dirty="0">
                <a:effectLst/>
                <a:latin typeface="Abadi Extra Light" panose="020B0204020104020204" pitchFamily="34" charset="0"/>
                <a:ea typeface="Calibri" panose="020F0502020204030204" pitchFamily="34" charset="0"/>
              </a:rPr>
              <a:t> Radio</a:t>
            </a:r>
          </a:p>
          <a:p>
            <a:pPr marL="0" marR="0">
              <a:spcBef>
                <a:spcPts val="0"/>
              </a:spcBef>
              <a:spcAft>
                <a:spcPts val="0"/>
              </a:spcAft>
            </a:pPr>
            <a:endParaRPr lang="en-US" sz="1800" dirty="0">
              <a:effectLst/>
              <a:latin typeface="Abadi Extra Light" panose="020B0204020104020204" pitchFamily="34" charset="0"/>
              <a:ea typeface="Calibri" panose="020F0502020204030204" pitchFamily="34" charset="0"/>
            </a:endParaRPr>
          </a:p>
        </p:txBody>
      </p:sp>
      <p:pic>
        <p:nvPicPr>
          <p:cNvPr id="1044" name="Picture 20" descr="TeX Gyre Adventor Bold">
            <a:extLst>
              <a:ext uri="{FF2B5EF4-FFF2-40B4-BE49-F238E27FC236}">
                <a16:creationId xmlns:a16="http://schemas.microsoft.com/office/drawing/2014/main" id="{8771F5F5-EA5D-4365-8EC7-46506C9DCCCF}"/>
              </a:ext>
            </a:extLst>
          </p:cNvPr>
          <p:cNvPicPr>
            <a:picLocks noChangeAspect="1" noChangeArrowheads="1"/>
          </p:cNvPicPr>
          <p:nvPr/>
        </p:nvPicPr>
        <p:blipFill>
          <a:blip r:embed="rId10">
            <a:duotone>
              <a:prstClr val="black"/>
              <a:srgbClr val="083B2C">
                <a:tint val="45000"/>
                <a:satMod val="400000"/>
              </a:srgbClr>
            </a:duotone>
            <a:extLst>
              <a:ext uri="{28A0092B-C50C-407E-A947-70E740481C1C}">
                <a14:useLocalDpi xmlns:a14="http://schemas.microsoft.com/office/drawing/2010/main" val="0"/>
              </a:ext>
            </a:extLst>
          </a:blip>
          <a:srcRect/>
          <a:stretch>
            <a:fillRect/>
          </a:stretch>
        </p:blipFill>
        <p:spPr bwMode="auto">
          <a:xfrm>
            <a:off x="647175" y="3371536"/>
            <a:ext cx="5576412" cy="459538"/>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51C12398-9475-4C93-9456-A3D90C2DC205}"/>
              </a:ext>
            </a:extLst>
          </p:cNvPr>
          <p:cNvSpPr txBox="1"/>
          <p:nvPr/>
        </p:nvSpPr>
        <p:spPr>
          <a:xfrm>
            <a:off x="681448" y="8649902"/>
            <a:ext cx="5495104" cy="430887"/>
          </a:xfrm>
          <a:prstGeom prst="rect">
            <a:avLst/>
          </a:prstGeom>
          <a:noFill/>
        </p:spPr>
        <p:txBody>
          <a:bodyPr wrap="square">
            <a:spAutoFit/>
          </a:bodyPr>
          <a:lstStyle/>
          <a:p>
            <a:pPr algn="ctr"/>
            <a:r>
              <a:rPr lang="en-US" sz="1100" dirty="0">
                <a:solidFill>
                  <a:schemeClr val="bg1"/>
                </a:solidFill>
              </a:rPr>
              <a:t>Donated by 980 CJME</a:t>
            </a:r>
          </a:p>
          <a:p>
            <a:pPr algn="ctr"/>
            <a:r>
              <a:rPr lang="en-US" sz="1100" dirty="0">
                <a:solidFill>
                  <a:schemeClr val="bg1"/>
                </a:solidFill>
              </a:rPr>
              <a:t>To claim prize, contact John Hudson 306-596-3980</a:t>
            </a:r>
          </a:p>
        </p:txBody>
      </p:sp>
    </p:spTree>
    <p:extLst>
      <p:ext uri="{BB962C8B-B14F-4D97-AF65-F5344CB8AC3E}">
        <p14:creationId xmlns:p14="http://schemas.microsoft.com/office/powerpoint/2010/main" val="591321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226</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Abadi Extra Light</vt:lpstr>
      <vt:lpstr>Arial</vt:lpstr>
      <vt:lpstr>Arial Nova Light</vt:lpstr>
      <vt:lpstr>Calibri</vt:lpstr>
      <vt:lpstr>Calibri Light</vt:lpstr>
      <vt:lpstr>Office Theme</vt:lpstr>
      <vt:lpstr>PowerPoint Presentation</vt:lpstr>
    </vt:vector>
  </TitlesOfParts>
  <Company>Rawlco Radio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 Assistant</dc:creator>
  <cp:lastModifiedBy>Amanda Fisher</cp:lastModifiedBy>
  <cp:revision>58</cp:revision>
  <cp:lastPrinted>2017-01-30T18:58:44Z</cp:lastPrinted>
  <dcterms:created xsi:type="dcterms:W3CDTF">2015-07-07T14:49:26Z</dcterms:created>
  <dcterms:modified xsi:type="dcterms:W3CDTF">2021-11-18T16:54:51Z</dcterms:modified>
</cp:coreProperties>
</file>